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8" r:id="rId2"/>
    <p:sldId id="368" r:id="rId3"/>
    <p:sldId id="309" r:id="rId4"/>
    <p:sldId id="311" r:id="rId5"/>
    <p:sldId id="312" r:id="rId6"/>
    <p:sldId id="313" r:id="rId7"/>
    <p:sldId id="314" r:id="rId8"/>
    <p:sldId id="316" r:id="rId9"/>
    <p:sldId id="315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54" r:id="rId19"/>
    <p:sldId id="356" r:id="rId20"/>
    <p:sldId id="357" r:id="rId21"/>
    <p:sldId id="325" r:id="rId22"/>
    <p:sldId id="358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60" r:id="rId31"/>
    <p:sldId id="361" r:id="rId32"/>
    <p:sldId id="337" r:id="rId33"/>
    <p:sldId id="338" r:id="rId34"/>
    <p:sldId id="362" r:id="rId35"/>
    <p:sldId id="340" r:id="rId36"/>
    <p:sldId id="355" r:id="rId37"/>
    <p:sldId id="341" r:id="rId38"/>
    <p:sldId id="343" r:id="rId39"/>
    <p:sldId id="344" r:id="rId40"/>
    <p:sldId id="363" r:id="rId41"/>
    <p:sldId id="364" r:id="rId42"/>
    <p:sldId id="347" r:id="rId43"/>
    <p:sldId id="352" r:id="rId44"/>
    <p:sldId id="366" r:id="rId45"/>
    <p:sldId id="367" r:id="rId46"/>
    <p:sldId id="369" r:id="rId47"/>
    <p:sldId id="26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A187B-493A-4EE4-BC9D-0E9D1EA1E31D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47501-8CA0-4229-915A-E0822C9D86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94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>
            <a:extLst>
              <a:ext uri="{FF2B5EF4-FFF2-40B4-BE49-F238E27FC236}">
                <a16:creationId xmlns:a16="http://schemas.microsoft.com/office/drawing/2014/main" id="{D8A4DED3-9E84-469F-8F15-9B019521D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>
            <a:extLst>
              <a:ext uri="{FF2B5EF4-FFF2-40B4-BE49-F238E27FC236}">
                <a16:creationId xmlns:a16="http://schemas.microsoft.com/office/drawing/2014/main" id="{D688E10B-F41F-48BB-98EA-7AD717486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162820" name="Slide Number Placeholder 3">
            <a:extLst>
              <a:ext uri="{FF2B5EF4-FFF2-40B4-BE49-F238E27FC236}">
                <a16:creationId xmlns:a16="http://schemas.microsoft.com/office/drawing/2014/main" id="{50E7E69F-5987-4410-AD26-431559A31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9DDFB6F-349E-47E9-82CC-EE3C521D881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A5E0-8C5E-7DD4-A118-101DFB872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2E6E4-C9CC-9A2B-86E7-BF3A44206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BBD3A-1B4D-4796-4081-DF702E17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F4454-DAA2-362C-4EDA-621B9E47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11D67-ADB2-63D6-A142-162D56E6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75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B1FF-B6F5-D36E-C9F2-20C2E61B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669D0-E46B-0114-8FDD-4B94123E2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7A669-178B-29CC-B055-72DB7C49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04AF6-B57A-5915-B829-3B28F276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C6419-410C-C6CE-1D3E-0F3BE875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204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68775-C695-7039-8C9F-C8829C27D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A7FD3-0B7E-2DF2-AC36-EDE67000E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0AB21-C6F0-A43D-6F03-099833D1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A3AED-C511-9A7B-5227-1237BA5C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1D3AE-2FC5-0333-C7FF-8C28DB29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413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0C47-2021-3576-273F-C28DF98F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A3C8-E4EE-2B64-D922-486B20B8F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1CAAF-A363-D130-F8C6-EB5E7222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C5687-338F-926C-3F16-E6C24626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B868F-0C69-4D8C-A43A-1249D07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36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C219-C745-BC17-7EDC-36FE2951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C138B-1087-D27F-6754-6F6971A8E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AEFA-884F-087E-A8E0-BC5A76E8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45ACE-01C3-42C6-78BB-FED3EF2B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C30C-CBF8-5D61-7309-C4A81A05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27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0AF8-8609-9C0E-B637-2E19CD18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DE3E-2DA3-5FA7-8D03-D6E7D7E24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26ADB-A8B0-289F-259D-EAAFE0C1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E78F7-DD56-231E-1E15-47C78E4A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EEAD7-29FE-9C4B-12EC-FCEC28D2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B9E9A-EDC4-D9C5-6B49-DE4200E0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0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DCAF-95C3-7A2E-C7C9-A2AADE78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8E25C-6B0C-A88B-6034-3A50DA213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7C68F-573C-50BE-93F3-B7ECAA4B4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DE7DE-7D86-8FA0-C089-F3C1506FE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25AC8-97C0-5A46-EA5A-06A88511C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8EEB8-1D79-3FCD-7DFF-4EF545E6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31784-80E4-21DF-9460-77D918C9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9C2A7-8BA2-9C8E-F84E-154A3730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3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ACDC-EDAC-C5CE-CDD5-BBAB2824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8D989-77B7-92A6-A18A-ADAAD946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5562F-D12C-0D8B-9551-217F6468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411BE-5D26-0DEC-2D33-F7EA7A6D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96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76AE1-E750-DADB-DF43-AF79457B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C599F-ADB6-A3E3-4021-D16795E7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8488A-98DF-F841-4911-E06A344A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09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65CDC-2F9C-05F5-568A-773C594B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0224-CFC3-B928-A92E-6E56C67E5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0E18C-046F-623C-C86C-CEB5854AB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71EA3-80CC-554E-242B-FEDB3F00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CA027-DEB2-51E2-093B-F318B1EF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9035B-0F5C-E801-B257-79700DD5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04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8653-1443-6899-4FFF-77E72322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CD101-D09A-3CEB-6FD6-224C5521C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C222A-863B-C9F1-F852-09DCD422C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702A9-F1B5-94CF-3CEA-DE16008F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7AFEE-5FD1-9BA0-FAF8-0C1CED0B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40EA-7836-05F4-ACA9-01C79FB4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3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8569C-FF6E-C9C1-F32D-B97B871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B9103-AA03-0E84-DA8F-5907AAB60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B0948-8058-1B0E-A8A4-E2896B68F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9836F-B6B9-46EC-9DC4-B70C8089C8C8}" type="datetimeFigureOut">
              <a:rPr lang="en-IN" smtClean="0"/>
              <a:t>24-09-2022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A7112-29B9-0E04-8098-AD810A2B7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E6BBF-B9F9-A897-D4F2-9C28B87C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81A7-7006-4099-9E2B-0EDA2CC54E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92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08E7E7CA-98A2-424D-B797-426CE4911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58" y="1130301"/>
            <a:ext cx="113627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IN" alt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RUNGTA COLLEGE OF DENTAL SCIENCES AND RESEARCH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1D73653B-8E3E-43FD-930C-2510548CC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2367597"/>
            <a:ext cx="82899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IN" alt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Denture base</a:t>
            </a:r>
          </a:p>
          <a:p>
            <a:pPr algn="ctr"/>
            <a:r>
              <a:rPr lang="en-IN" alt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 of Prosthodontics</a:t>
            </a:r>
          </a:p>
          <a:p>
            <a:pPr algn="ctr"/>
            <a:r>
              <a:rPr lang="en-IN" alt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altLang="en-US" sz="30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alt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BDS</a:t>
            </a:r>
          </a:p>
        </p:txBody>
      </p:sp>
      <p:sp>
        <p:nvSpPr>
          <p:cNvPr id="15364" name="TextBox 6">
            <a:extLst>
              <a:ext uri="{FF2B5EF4-FFF2-40B4-BE49-F238E27FC236}">
                <a16:creationId xmlns:a16="http://schemas.microsoft.com/office/drawing/2014/main" id="{6438BA55-E8CB-4E73-99EA-36CF3C25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44925"/>
            <a:ext cx="4222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IN" altLang="en-US" b="1" u="sng"/>
              <a:t>Presented By:</a:t>
            </a:r>
          </a:p>
          <a:p>
            <a:r>
              <a:rPr lang="en-IN" altLang="en-US"/>
              <a:t> </a:t>
            </a:r>
          </a:p>
          <a:p>
            <a:r>
              <a:rPr lang="en-IN" altLang="en-US"/>
              <a:t>Dr.Shilpi Karpathak</a:t>
            </a:r>
          </a:p>
          <a:p>
            <a:r>
              <a:rPr lang="en-IN" altLang="en-US"/>
              <a:t>Reader</a:t>
            </a:r>
          </a:p>
          <a:p>
            <a:r>
              <a:rPr lang="en-IN" altLang="en-US"/>
              <a:t>Dept of Prosthodontics</a:t>
            </a:r>
          </a:p>
          <a:p>
            <a:endParaRPr lang="en-I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7CD73-D209-4282-AB7C-B7E71589B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726141" y="2212041"/>
            <a:ext cx="1857828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404261" y="1905000"/>
            <a:ext cx="11608067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6600"/>
              </a:buClr>
              <a:buSzPct val="150000"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and Permanence of form</a:t>
            </a: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Comparative tissue response</a:t>
            </a:r>
          </a:p>
          <a:p>
            <a:pPr>
              <a:buClr>
                <a:srgbClr val="006600"/>
              </a:buClr>
              <a:buSzPct val="150000"/>
              <a:buFont typeface="Arial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Thermal conductivity</a:t>
            </a:r>
          </a:p>
          <a:p>
            <a:pPr>
              <a:buClr>
                <a:srgbClr val="006600"/>
              </a:buClr>
              <a:buSzPct val="15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Weight &amp; Bulk</a:t>
            </a:r>
          </a:p>
          <a:p>
            <a:pPr>
              <a:buClr>
                <a:srgbClr val="006600"/>
              </a:buClr>
              <a:buSzPct val="150000"/>
              <a:buFont typeface="Wingdings" pitchFamily="2" charset="2"/>
              <a:buChar char="§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59395" name="Title 8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Base - Advantages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5" name="Picture 7" descr="C:\Downloads\partial_denture_precision_attach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912" y="3115130"/>
            <a:ext cx="348342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222408" y="192506"/>
            <a:ext cx="9445592" cy="80852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ritannic Bold" pitchFamily="34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and permanence of form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90887" y="1106905"/>
            <a:ext cx="11251933" cy="519764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 3" pitchFamily="18" charset="2"/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 more accurately than denture resins and maintain their accuracy of form without change in mouth.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an additional PPS eliminated entirely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base provides intimacy of contact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retention of denture prostheses.</a:t>
            </a:r>
          </a:p>
          <a:p>
            <a:pPr>
              <a:lnSpc>
                <a:spcPct val="15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en-IN" sz="2400" dirty="0"/>
          </a:p>
        </p:txBody>
      </p:sp>
      <p:sp>
        <p:nvSpPr>
          <p:cNvPr id="4" name="Down Arrow 3"/>
          <p:cNvSpPr/>
          <p:nvPr/>
        </p:nvSpPr>
        <p:spPr>
          <a:xfrm>
            <a:off x="3575928" y="4425615"/>
            <a:ext cx="484188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3979" y="3006611"/>
            <a:ext cx="3095324" cy="259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8080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ritannic Bold" pitchFamily="34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tissue response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519764" y="2286000"/>
            <a:ext cx="11049802" cy="37338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base naturally cleaner than an acrylic resin base.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Bacteriostatic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 – ionization oxidization of metal base</a:t>
            </a:r>
            <a:r>
              <a:rPr lang="en-US" sz="2600" dirty="0">
                <a:latin typeface="Comic Sans MS" pitchFamily="66" charset="0"/>
              </a:rPr>
              <a:t>.</a:t>
            </a:r>
          </a:p>
          <a:p>
            <a:pPr>
              <a:defRPr/>
            </a:pPr>
            <a:endParaRPr lang="en-US" sz="2600" dirty="0">
              <a:latin typeface="Comic Sans MS" pitchFamily="66" charset="0"/>
            </a:endParaRPr>
          </a:p>
        </p:txBody>
      </p:sp>
      <p:pic>
        <p:nvPicPr>
          <p:cNvPr id="5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6025" y="207901"/>
            <a:ext cx="2407920" cy="180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457201"/>
            <a:ext cx="9144000" cy="792163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en-US" sz="3200" dirty="0">
                <a:solidFill>
                  <a:srgbClr val="FF0000"/>
                </a:solidFill>
                <a:latin typeface="Britannic Bold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Britannic Bold" pitchFamily="34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</a:t>
            </a:r>
            <a:br>
              <a:rPr lang="en-US" sz="3200" dirty="0">
                <a:solidFill>
                  <a:srgbClr val="FF0000"/>
                </a:solidFill>
                <a:latin typeface="Britannic Bold" pitchFamily="34" charset="0"/>
              </a:rPr>
            </a:br>
            <a:endParaRPr lang="en-IN" sz="3200" dirty="0">
              <a:latin typeface="Britannic Bold" pitchFamily="34" charset="0"/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13886" y="2209799"/>
            <a:ext cx="11425188" cy="4190999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changes transmitted through metal to the underlying tissues help to maintain health of that tissue.</a:t>
            </a:r>
          </a:p>
          <a:p>
            <a:pP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acceptance.</a:t>
            </a:r>
          </a:p>
          <a:p>
            <a:pP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Denture base resins – insulating property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137" y="256664"/>
            <a:ext cx="2648551" cy="198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533401"/>
            <a:ext cx="9144000" cy="792163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and bulk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Content Placeholder 1"/>
          <p:cNvSpPr>
            <a:spLocks noGrp="1"/>
          </p:cNvSpPr>
          <p:nvPr>
            <p:ph idx="1"/>
          </p:nvPr>
        </p:nvSpPr>
        <p:spPr>
          <a:xfrm>
            <a:off x="510139" y="2324940"/>
            <a:ext cx="11088303" cy="4200988"/>
          </a:xfrm>
          <a:solidFill>
            <a:schemeClr val="bg1"/>
          </a:solidFill>
        </p:spPr>
        <p:txBody>
          <a:bodyPr/>
          <a:lstStyle/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alloy may be cast thinner than acrylic resin and still have adequate strength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6143" y="204743"/>
            <a:ext cx="2389938" cy="179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18160" y="2254518"/>
            <a:ext cx="11155679" cy="40010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SzPct val="15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Unaesthetic</a:t>
            </a: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Enhancement of retention not possible </a:t>
            </a: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Relining difficult</a:t>
            </a: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Restoration of normal facial contour can not be achieved</a:t>
            </a:r>
          </a:p>
          <a:p>
            <a:pPr>
              <a:buClr>
                <a:srgbClr val="FF6600"/>
              </a:buClr>
              <a:buSzPct val="150000"/>
              <a:buFont typeface="Arial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6600"/>
              </a:buClr>
              <a:buSzPct val="15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515" name="Text Box 7"/>
          <p:cNvSpPr txBox="1">
            <a:spLocks noChangeArrowheads="1"/>
          </p:cNvSpPr>
          <p:nvPr/>
        </p:nvSpPr>
        <p:spPr bwMode="auto">
          <a:xfrm>
            <a:off x="2270126" y="3962400"/>
            <a:ext cx="265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Title 9"/>
          <p:cNvSpPr>
            <a:spLocks noGrp="1"/>
          </p:cNvSpPr>
          <p:nvPr>
            <p:ph type="title" idx="4294967295"/>
          </p:nvPr>
        </p:nvSpPr>
        <p:spPr>
          <a:xfrm>
            <a:off x="1524000" y="533400"/>
            <a:ext cx="9144000" cy="762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Base- Disadvantages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666" y="293752"/>
            <a:ext cx="2210175" cy="165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CA05-DCC3-EAA0-31DC-FC6D5166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690"/>
            <a:ext cx="10515600" cy="193091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DENTURE BASE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31F3515-86AC-EDD6-C8E2-70096132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4338" y="34290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9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336884" y="1416969"/>
            <a:ext cx="7010400" cy="36933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Extension base partial denture</a:t>
            </a: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span edentulous ridges</a:t>
            </a: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Relining</a:t>
            </a: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Contour restoration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114800"/>
            <a:ext cx="3733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8"/>
          <p:cNvSpPr>
            <a:spLocks noChangeArrowheads="1"/>
          </p:cNvSpPr>
          <p:nvPr/>
        </p:nvSpPr>
        <p:spPr bwMode="auto">
          <a:xfrm>
            <a:off x="638476" y="500062"/>
            <a:ext cx="7315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Britannic Bold" pitchFamily="34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223" y="520511"/>
            <a:ext cx="11107554" cy="5470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situations demands use of acrylic denture base-</a:t>
            </a:r>
          </a:p>
          <a:p>
            <a:pPr>
              <a:lnSpc>
                <a:spcPct val="150000"/>
              </a:lnSpc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Extreme loss of residual alveolar bone.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Fullness to denture base to restore facial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contours.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Esthetics </a:t>
            </a:r>
          </a:p>
          <a:p>
            <a:endParaRPr lang="en-IN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88A7-AF1C-765B-4B59-5D8A6A3B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DENTURE BASE- STRUCTURAL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92A6-751D-5F01-B156-FFC3F0EFC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4" y="1973179"/>
            <a:ext cx="11579191" cy="451969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bulk &amp; strength- Junction of base &amp; minor connector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stops at extension base frame work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of Base-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Buccal/ lingual of crest ridge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Placement over crest ridge- Resin Breakage 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9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D4C4-ABAE-7C61-1D0C-ECC2FFBD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Specific Learning Objective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6035FB-5B4E-7991-73D8-A3E2AA139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318603"/>
              </p:ext>
            </p:extLst>
          </p:nvPr>
        </p:nvGraphicFramePr>
        <p:xfrm>
          <a:off x="1082841" y="1465729"/>
          <a:ext cx="10270960" cy="5174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825">
                  <a:extLst>
                    <a:ext uri="{9D8B030D-6E8A-4147-A177-3AD203B41FA5}">
                      <a16:colId xmlns:a16="http://schemas.microsoft.com/office/drawing/2014/main" val="3648860307"/>
                    </a:ext>
                  </a:extLst>
                </a:gridCol>
                <a:gridCol w="1551907">
                  <a:extLst>
                    <a:ext uri="{9D8B030D-6E8A-4147-A177-3AD203B41FA5}">
                      <a16:colId xmlns:a16="http://schemas.microsoft.com/office/drawing/2014/main" val="1967634947"/>
                    </a:ext>
                  </a:extLst>
                </a:gridCol>
                <a:gridCol w="3422228">
                  <a:extLst>
                    <a:ext uri="{9D8B030D-6E8A-4147-A177-3AD203B41FA5}">
                      <a16:colId xmlns:a16="http://schemas.microsoft.com/office/drawing/2014/main" val="3641014661"/>
                    </a:ext>
                  </a:extLst>
                </a:gridCol>
              </a:tblGrid>
              <a:tr h="804409">
                <a:tc>
                  <a:txBody>
                    <a:bodyPr/>
                    <a:lstStyle/>
                    <a:p>
                      <a:r>
                        <a:rPr lang="en-US" dirty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2538"/>
                  </a:ext>
                </a:extLst>
              </a:tr>
              <a:tr h="1641196">
                <a:tc>
                  <a:txBody>
                    <a:bodyPr/>
                    <a:lstStyle/>
                    <a:p>
                      <a:r>
                        <a:rPr lang="en-US" dirty="0"/>
                        <a:t>Introduction</a:t>
                      </a:r>
                    </a:p>
                    <a:p>
                      <a:pPr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Requirements</a:t>
                      </a:r>
                    </a:p>
                    <a:p>
                      <a:pPr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Functions </a:t>
                      </a:r>
                    </a:p>
                    <a:p>
                      <a:pPr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 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a) Plastic</a:t>
                      </a:r>
                    </a:p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b) Metal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961076"/>
                  </a:ext>
                </a:extLst>
              </a:tr>
              <a:tr h="29839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06091"/>
                  </a:ext>
                </a:extLst>
              </a:tr>
              <a:tr h="9697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Tooth supported partial denture base</a:t>
                      </a:r>
                    </a:p>
                    <a:p>
                      <a:pPr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Distal extension denture base</a:t>
                      </a:r>
                    </a:p>
                    <a:p>
                      <a:pPr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 of attaching denture base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Psychomotor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49484"/>
                  </a:ext>
                </a:extLst>
              </a:tr>
              <a:tr h="804409">
                <a:tc>
                  <a:txBody>
                    <a:bodyPr/>
                    <a:lstStyle/>
                    <a:p>
                      <a:r>
                        <a:rPr lang="en-US" dirty="0"/>
                        <a:t>Summary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Affective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93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72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4456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VALPLAST</a:t>
            </a:r>
            <a:r>
              <a:rPr lang="en-US" sz="3600" dirty="0">
                <a:latin typeface="Britannic Bold" pitchFamily="34" charset="0"/>
              </a:rPr>
              <a:t> </a:t>
            </a:r>
            <a:endParaRPr lang="en-IN" sz="3600" dirty="0">
              <a:latin typeface="Britannic Bold" pitchFamily="34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539015" y="1219200"/>
            <a:ext cx="11223057" cy="5210475"/>
          </a:xfrm>
          <a:solidFill>
            <a:schemeClr val="bg1"/>
          </a:solidFill>
        </p:spPr>
        <p:txBody>
          <a:bodyPr/>
          <a:lstStyle/>
          <a:p>
            <a:endParaRPr lang="en-US" sz="2400" dirty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denture base 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resin ideal for partial dentures.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Esthetics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alternative to traditional cast </a:t>
            </a:r>
          </a:p>
          <a:p>
            <a:pPr>
              <a:buFont typeface="Arial" charset="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metal based removable partial dentures.</a:t>
            </a:r>
          </a:p>
          <a:p>
            <a:endParaRPr lang="en-IN" sz="2400" dirty="0"/>
          </a:p>
        </p:txBody>
      </p:sp>
      <p:pic>
        <p:nvPicPr>
          <p:cNvPr id="67588" name="Picture 2" descr="http://www.drbradhylan.com/images/valplast-part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8338" y="3429000"/>
            <a:ext cx="3146425" cy="2743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529389" y="490888"/>
            <a:ext cx="11001676" cy="583371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Biocompatible nylon and thermoplastic</a:t>
            </a:r>
          </a:p>
          <a:p>
            <a:pPr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resin-flexibility and stability.</a:t>
            </a:r>
          </a:p>
          <a:p>
            <a:pP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Color, shape and design 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valplast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partials blend  with natural appearance 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gingiva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making prostheses nearly invisible.</a:t>
            </a:r>
          </a:p>
          <a:p>
            <a:pP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valplast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resin doesn’t require a metal framework-eliminates metallic taste.</a:t>
            </a:r>
          </a:p>
          <a:p>
            <a:pPr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partial to be fabricated thin enough with non metallic clasps.</a:t>
            </a:r>
          </a:p>
          <a:p>
            <a:pPr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1" name="Picture 8" descr="http://www.dentalartslab.com/files/VALPLAST3.jpg"/>
          <p:cNvPicPr>
            <a:picLocks noChangeAspect="1" noChangeArrowheads="1"/>
          </p:cNvPicPr>
          <p:nvPr/>
        </p:nvPicPr>
        <p:blipFill>
          <a:blip r:embed="rId2"/>
          <a:srcRect l="2658" r="4318" b="30957"/>
          <a:stretch>
            <a:fillRect/>
          </a:stretch>
        </p:blipFill>
        <p:spPr bwMode="auto">
          <a:xfrm>
            <a:off x="8465419" y="114300"/>
            <a:ext cx="2819400" cy="205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856E8-FD7A-ABEF-DF47-BEBF60FA4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442762"/>
            <a:ext cx="11309684" cy="6092792"/>
          </a:xfrm>
        </p:spPr>
        <p:txBody>
          <a:bodyPr>
            <a:normAutofit/>
          </a:bodyPr>
          <a:lstStyle/>
          <a:p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occlusal clearance between arches for tooth placement.</a:t>
            </a:r>
          </a:p>
          <a:p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tooth preparation required</a:t>
            </a:r>
          </a:p>
          <a:p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Vitallium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combination- Better support &amp; </a:t>
            </a:r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esthetics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81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1524000" y="457200"/>
            <a:ext cx="9144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DENTURE BASE …..TYPES</a:t>
            </a:r>
          </a:p>
          <a:p>
            <a:pPr algn="ctr"/>
            <a:endParaRPr lang="en-US" sz="4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2209801" y="1981200"/>
            <a:ext cx="6059929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99"/>
              </a:buClr>
              <a:buSzPct val="150000"/>
              <a:buFont typeface="Wingdings" pitchFamily="2" charset="2"/>
              <a:buChar char="§"/>
            </a:pPr>
            <a:r>
              <a:rPr lang="en-US" sz="2800" dirty="0">
                <a:latin typeface="Calibri" pitchFamily="34" charset="0"/>
              </a:rPr>
              <a:t>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Tooth Supported Partial Denture Base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2209801" y="2700338"/>
            <a:ext cx="5978303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99"/>
              </a:buClr>
              <a:buSzPct val="150000"/>
              <a:buFont typeface="Wingdings" pitchFamily="2" charset="2"/>
              <a:buChar char="§"/>
            </a:pPr>
            <a:r>
              <a:rPr lang="en-US" sz="2800" dirty="0">
                <a:solidFill>
                  <a:srgbClr val="660066"/>
                </a:solidFill>
                <a:latin typeface="Calibri" pitchFamily="34" charset="0"/>
              </a:rPr>
              <a:t>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Distal Extension Partial Denture Base</a:t>
            </a:r>
          </a:p>
        </p:txBody>
      </p:sp>
      <p:pic>
        <p:nvPicPr>
          <p:cNvPr id="26630" name="Picture 6" descr="http://c1-preview.prosites.com/36115/wy/images/Removable%20Partial%20Dentures0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7994" y="3501876"/>
            <a:ext cx="4419600" cy="289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524000" y="457201"/>
            <a:ext cx="9144000" cy="8683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Tooth Supported Partial Denture Base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548640" y="1600201"/>
            <a:ext cx="11213432" cy="4800598"/>
          </a:xfrm>
          <a:solidFill>
            <a:schemeClr val="bg1"/>
          </a:solidFill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Denture base is primarily a span b/w two abutments supporting artificial teeth.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Occlusal forces transferred to </a:t>
            </a:r>
          </a:p>
          <a:p>
            <a:pPr>
              <a:buFont typeface="Arial" charset="0"/>
              <a:buNone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abutments-Rests.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horizontal migration and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vertical migration of natural teeth .</a:t>
            </a:r>
          </a:p>
          <a:p>
            <a:pPr>
              <a:buFont typeface="Wingdings 3" pitchFamily="18" charset="2"/>
              <a:buNone/>
            </a:pPr>
            <a:endParaRPr lang="en-IN" sz="2400" dirty="0">
              <a:latin typeface="Comic Sans MS" pitchFamily="66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 l="51012" t="3468" r="1619" b="2890"/>
          <a:stretch>
            <a:fillRect/>
          </a:stretch>
        </p:blipFill>
        <p:spPr bwMode="auto">
          <a:xfrm>
            <a:off x="7282180" y="2362200"/>
            <a:ext cx="338582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Distal extension partial denture base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Content Placeholder 1"/>
          <p:cNvSpPr>
            <a:spLocks noGrp="1"/>
          </p:cNvSpPr>
          <p:nvPr>
            <p:ph idx="1"/>
          </p:nvPr>
        </p:nvSpPr>
        <p:spPr>
          <a:xfrm>
            <a:off x="394636" y="1337912"/>
            <a:ext cx="9511364" cy="52914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–primary consideration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critical for minimizing 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functional movement and 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improving prostheses stability.</a:t>
            </a:r>
          </a:p>
          <a:p>
            <a:pPr>
              <a:buNone/>
            </a:pP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shoe principle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coverage furnishes the best support 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with least load per unit area is principle 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choice for providing max support.</a:t>
            </a:r>
          </a:p>
          <a:p>
            <a:endParaRPr lang="en-IN" sz="2400" dirty="0">
              <a:latin typeface="Comic Sans MS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1463358"/>
            <a:ext cx="3429000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n sir\My Documents\My Pictures\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1764" y="4297680"/>
            <a:ext cx="2286000" cy="1946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1"/>
          <p:cNvSpPr>
            <a:spLocks noGrp="1"/>
          </p:cNvSpPr>
          <p:nvPr>
            <p:ph idx="1"/>
          </p:nvPr>
        </p:nvSpPr>
        <p:spPr>
          <a:xfrm>
            <a:off x="609600" y="695742"/>
            <a:ext cx="8229600" cy="2667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Advantages-</a:t>
            </a:r>
          </a:p>
          <a:p>
            <a:pPr>
              <a:buNone/>
            </a:pP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Esthetics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Stimulation of underlying tissue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829882"/>
            <a:ext cx="8229600" cy="212365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retention for RPD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Mechanically by placing retaining elements on abutment  teeth.</a:t>
            </a:r>
          </a:p>
          <a:p>
            <a:pPr lvl="2">
              <a:buFont typeface="Arial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0E470-D15D-BE57-3D99-E837772C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9753" y="2356323"/>
            <a:ext cx="2895599" cy="227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1"/>
          <p:cNvSpPr>
            <a:spLocks noGrp="1"/>
          </p:cNvSpPr>
          <p:nvPr>
            <p:ph idx="1"/>
          </p:nvPr>
        </p:nvSpPr>
        <p:spPr>
          <a:xfrm>
            <a:off x="452387" y="381000"/>
            <a:ext cx="11319310" cy="612567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retention-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Intimate relationship of denture  base and major connectors.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Adhesion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Cohesion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pressure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molding of tissue 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gravity 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mandibular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denture.</a:t>
            </a:r>
          </a:p>
          <a:p>
            <a:endParaRPr lang="en-IN" sz="2400" dirty="0">
              <a:latin typeface="Comic Sans MS" pitchFamily="66" charset="0"/>
            </a:endParaRPr>
          </a:p>
        </p:txBody>
      </p:sp>
      <p:pic>
        <p:nvPicPr>
          <p:cNvPr id="4" name="Picture 3" descr="http://marketplace.dentalproductsreport.com/community/UserFiles/Ad-Photo-4854-1.jpg"/>
          <p:cNvPicPr>
            <a:picLocks noChangeAspect="1" noChangeArrowheads="1"/>
          </p:cNvPicPr>
          <p:nvPr/>
        </p:nvPicPr>
        <p:blipFill>
          <a:blip r:embed="rId2" cstate="print"/>
          <a:srcRect l="14815" t="18519" r="11111" b="16667"/>
          <a:stretch>
            <a:fillRect/>
          </a:stretch>
        </p:blipFill>
        <p:spPr bwMode="auto">
          <a:xfrm>
            <a:off x="8060242" y="2416141"/>
            <a:ext cx="3679371" cy="3219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attaching denture base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5" name="Content Placeholder 1"/>
          <p:cNvSpPr>
            <a:spLocks noGrp="1"/>
          </p:cNvSpPr>
          <p:nvPr>
            <p:ph idx="1"/>
          </p:nvPr>
        </p:nvSpPr>
        <p:spPr>
          <a:xfrm>
            <a:off x="317633" y="1381861"/>
            <a:ext cx="11482939" cy="5201501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resin bases attached to partial denture frame work-minor connector designed b/w framework and underlying tissue.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Relief 20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guage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thickness- Basal seat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mesh patterns in forming retentive framework</a:t>
            </a:r>
          </a:p>
          <a:p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6110" y="4447439"/>
            <a:ext cx="298975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Content Placeholder 1"/>
          <p:cNvSpPr>
            <a:spLocks noGrp="1"/>
          </p:cNvSpPr>
          <p:nvPr>
            <p:ph idx="1"/>
          </p:nvPr>
        </p:nvSpPr>
        <p:spPr>
          <a:xfrm>
            <a:off x="308008" y="381000"/>
            <a:ext cx="11531066" cy="632780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12-14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guage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half round wax and 18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guage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round wax-ladder like framework rather than mesh pattern.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retentive framework- buccally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ligually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strengthen acrylic resin base- minimize distortion of base stress.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interfere with teeth arrangement-future adjustment</a:t>
            </a:r>
          </a:p>
          <a:p>
            <a:pPr>
              <a:buFont typeface="Wingdings 3" pitchFamily="18" charset="2"/>
              <a:buNone/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bibin\Desktop\19042010068.jpg">
            <a:extLst>
              <a:ext uri="{FF2B5EF4-FFF2-40B4-BE49-F238E27FC236}">
                <a16:creationId xmlns:a16="http://schemas.microsoft.com/office/drawing/2014/main" id="{B03D1189-1196-FC14-4D2D-E2568243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0113" t="12701" r="12376" b="21704"/>
          <a:stretch>
            <a:fillRect/>
          </a:stretch>
        </p:blipFill>
        <p:spPr bwMode="auto">
          <a:xfrm>
            <a:off x="8980863" y="4257340"/>
            <a:ext cx="2765226" cy="209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94636" y="131852"/>
            <a:ext cx="11463688" cy="685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94636" y="1143000"/>
            <a:ext cx="11463688" cy="5334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</a:p>
          <a:p>
            <a:pPr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a) Plastic</a:t>
            </a:r>
          </a:p>
          <a:p>
            <a:pPr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b) Metal</a:t>
            </a: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Tooth supported partial denture base</a:t>
            </a: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Distal extension denture base</a:t>
            </a: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attaching denture base</a:t>
            </a: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attaching artificial teeth</a:t>
            </a:r>
          </a:p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Relining </a:t>
            </a:r>
          </a:p>
          <a:p>
            <a:pPr>
              <a:defRPr/>
            </a:pPr>
            <a:endParaRPr lang="en-US" sz="2400" dirty="0">
              <a:latin typeface="Britannic Bold" pitchFamily="34" charset="0"/>
            </a:endParaRPr>
          </a:p>
          <a:p>
            <a:pPr>
              <a:defRPr/>
            </a:pPr>
            <a:endParaRPr lang="en-US" sz="2400" dirty="0">
              <a:latin typeface="Britannic Bold" pitchFamily="34" charset="0"/>
            </a:endParaRPr>
          </a:p>
          <a:p>
            <a:pPr>
              <a:defRPr/>
            </a:pPr>
            <a:endParaRPr lang="en-IN" sz="2400" dirty="0"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71142-5B01-5173-5140-329D3F63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6" y="308008"/>
            <a:ext cx="11357810" cy="6217920"/>
          </a:xfrm>
        </p:spPr>
        <p:txBody>
          <a:bodyPr/>
          <a:lstStyle/>
          <a:p>
            <a:r>
              <a:rPr lang="en-US" dirty="0"/>
              <a:t>Metal bases- Cast as integral parts of partial denture framework.</a:t>
            </a:r>
          </a:p>
          <a:p>
            <a:endParaRPr lang="en-US" dirty="0"/>
          </a:p>
          <a:p>
            <a:r>
              <a:rPr lang="en-US" dirty="0"/>
              <a:t>Can be assembled &amp; attached to framework with acrylic resin</a:t>
            </a:r>
            <a:endParaRPr lang="en-IN" dirty="0"/>
          </a:p>
        </p:txBody>
      </p:sp>
      <p:pic>
        <p:nvPicPr>
          <p:cNvPr id="4" name="Picture 2" descr="E:\DOCUMENTS\RPD\cast partial photo\IMG_5997.jpg">
            <a:extLst>
              <a:ext uri="{FF2B5EF4-FFF2-40B4-BE49-F238E27FC236}">
                <a16:creationId xmlns:a16="http://schemas.microsoft.com/office/drawing/2014/main" id="{20D2AE41-6A08-D49A-93C0-FF6C96DF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9785" y="3050084"/>
            <a:ext cx="3068638" cy="230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684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E25CAE-D00A-774E-D5AD-59DD057EC5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864" r="48149"/>
          <a:stretch>
            <a:fillRect/>
          </a:stretch>
        </p:blipFill>
        <p:spPr bwMode="auto">
          <a:xfrm>
            <a:off x="1014186" y="783895"/>
            <a:ext cx="3605940" cy="264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36763B-1AC1-141F-9EE9-50B6FA56FDB8}"/>
              </a:ext>
            </a:extLst>
          </p:cNvPr>
          <p:cNvSpPr/>
          <p:nvPr/>
        </p:nvSpPr>
        <p:spPr>
          <a:xfrm>
            <a:off x="1122272" y="3598411"/>
            <a:ext cx="271600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BEADS &amp; NAIL HEADS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F16E9D-DF56-A6A6-5E98-F35AFBC2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093" y="783895"/>
            <a:ext cx="3252932" cy="254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F292FF-05E4-137A-B8C4-78F8D56961B3}"/>
              </a:ext>
            </a:extLst>
          </p:cNvPr>
          <p:cNvSpPr/>
          <p:nvPr/>
        </p:nvSpPr>
        <p:spPr>
          <a:xfrm>
            <a:off x="6940502" y="3459911"/>
            <a:ext cx="312752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MESH PATTERN/ LADDER </a:t>
            </a:r>
          </a:p>
          <a:p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LIKE FRAMEWORK </a:t>
            </a:r>
          </a:p>
        </p:txBody>
      </p:sp>
    </p:spTree>
    <p:extLst>
      <p:ext uri="{BB962C8B-B14F-4D97-AF65-F5344CB8AC3E}">
        <p14:creationId xmlns:p14="http://schemas.microsoft.com/office/powerpoint/2010/main" val="45392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471639" y="1524000"/>
            <a:ext cx="111556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Porcelain/ Resin Artificial Teeth with Resin</a:t>
            </a:r>
          </a:p>
          <a:p>
            <a:pPr>
              <a:buClr>
                <a:srgbClr val="FF0000"/>
              </a:buClr>
              <a:buSzPct val="150000"/>
              <a:buFont typeface="Arial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Porcelain/ Resin Tube Teeth &amp; Facings Cemented Directly  </a:t>
            </a:r>
          </a:p>
          <a:p>
            <a:pPr>
              <a:buClr>
                <a:srgbClr val="FF0000"/>
              </a:buClr>
              <a:buSzPct val="15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to Metal Bases </a:t>
            </a:r>
          </a:p>
          <a:p>
            <a:pPr>
              <a:buClr>
                <a:srgbClr val="FF0000"/>
              </a:buClr>
              <a:buSzPct val="15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Resin Teeth Processed Directly To Metal Bases</a:t>
            </a: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Metal Teeth Cast With Frame Work</a:t>
            </a: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endParaRPr lang="en-US" sz="2400" dirty="0">
              <a:latin typeface="Britannic Bold" pitchFamily="34" charset="0"/>
            </a:endParaRPr>
          </a:p>
          <a:p>
            <a:pPr>
              <a:buClr>
                <a:srgbClr val="FF0000"/>
              </a:buClr>
              <a:buSzPct val="150000"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0903" name="Title 11"/>
          <p:cNvSpPr>
            <a:spLocks noGrp="1"/>
          </p:cNvSpPr>
          <p:nvPr>
            <p:ph type="title" idx="4294967295"/>
          </p:nvPr>
        </p:nvSpPr>
        <p:spPr>
          <a:xfrm>
            <a:off x="1524000" y="38100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Attaching Artificial Teeth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35267" y="274638"/>
            <a:ext cx="10549289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Porcelain or acrylic resin teeth attached with     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resin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90887" y="1417638"/>
            <a:ext cx="11251933" cy="4906962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Porcelain teeth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mechanically 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retained by acrylic resin denture 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base in their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diatoric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pins.</a:t>
            </a:r>
          </a:p>
          <a:p>
            <a:pPr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Acrylic resin teeth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retained by 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chemical union with acrylic resin of denture base.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/>
          </a:p>
          <a:p>
            <a:endParaRPr lang="en-US" sz="2400" dirty="0">
              <a:latin typeface="Comic Sans MS" pitchFamily="66" charset="0"/>
            </a:endParaRPr>
          </a:p>
        </p:txBody>
      </p:sp>
      <p:pic>
        <p:nvPicPr>
          <p:cNvPr id="41988" name="Picture 4" descr="C:\Users\bibin\Desktop\19042010070.jpg"/>
          <p:cNvPicPr>
            <a:picLocks noChangeAspect="1" noChangeArrowheads="1"/>
          </p:cNvPicPr>
          <p:nvPr/>
        </p:nvPicPr>
        <p:blipFill>
          <a:blip r:embed="rId2" cstate="print"/>
          <a:srcRect l="24934" t="25563" r="21057" b="42284"/>
          <a:stretch>
            <a:fillRect/>
          </a:stretch>
        </p:blipFill>
        <p:spPr bwMode="auto">
          <a:xfrm>
            <a:off x="8882515" y="4144635"/>
            <a:ext cx="3004685" cy="233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924B-0F82-F675-512E-FC12684F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3" y="404260"/>
            <a:ext cx="11367435" cy="613129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 of acrylic resin to metal base- nail head retention, retention loops or diagonal spurs.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junction of acrylic resin with metal should be at an undercut finish line.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Denture odors are frequently caused by accretions at the junction of the acrylic resin with metal.</a:t>
            </a:r>
          </a:p>
          <a:p>
            <a:pPr>
              <a:lnSpc>
                <a:spcPct val="2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occurring b/w acrylic resin and metal can lead to loosening of the denture.</a:t>
            </a:r>
          </a:p>
          <a:p>
            <a:pPr>
              <a:lnSpc>
                <a:spcPct val="20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98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2"/>
          <p:cNvSpPr>
            <a:spLocks noGrp="1"/>
          </p:cNvSpPr>
          <p:nvPr>
            <p:ph type="title"/>
          </p:nvPr>
        </p:nvSpPr>
        <p:spPr>
          <a:xfrm>
            <a:off x="770021" y="274638"/>
            <a:ext cx="10780295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Porcelain or resin tube teeth and facings cemented directly to metal bases.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Content Placeholder 1"/>
          <p:cNvSpPr>
            <a:spLocks noGrp="1"/>
          </p:cNvSpPr>
          <p:nvPr>
            <p:ph idx="1"/>
          </p:nvPr>
        </p:nvSpPr>
        <p:spPr>
          <a:xfrm>
            <a:off x="625642" y="1524000"/>
            <a:ext cx="10924674" cy="3657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 3" pitchFamily="18" charset="2"/>
              <a:buNone/>
            </a:pPr>
            <a:endParaRPr lang="en-US" sz="2400" dirty="0">
              <a:latin typeface="Comic Sans MS" pitchFamily="66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this method is attachment of ready made acrylic resin teeth to the metal base with acrylic resin of same shade(pressing).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applicable for ant replacements</a:t>
            </a:r>
            <a:r>
              <a:rPr lang="en-US" sz="2400" dirty="0">
                <a:latin typeface="Comic Sans MS" pitchFamily="66" charset="0"/>
              </a:rPr>
              <a:t>.</a:t>
            </a:r>
            <a:endParaRPr lang="en-IN" sz="2400" dirty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endParaRPr lang="en-US" sz="2400" dirty="0">
              <a:latin typeface="Comic Sans MS" pitchFamily="66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dirty="0">
                <a:latin typeface="Comic Sans MS" pitchFamily="66" charset="0"/>
              </a:rPr>
              <a:t> </a:t>
            </a:r>
            <a:endParaRPr lang="en-US" sz="2400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l="52333"/>
          <a:stretch>
            <a:fillRect/>
          </a:stretch>
        </p:blipFill>
        <p:spPr bwMode="auto">
          <a:xfrm>
            <a:off x="7664115" y="3599840"/>
            <a:ext cx="4082716" cy="298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609600"/>
            <a:ext cx="58197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1" y="2667000"/>
            <a:ext cx="62007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Content Placeholder 1"/>
          <p:cNvSpPr>
            <a:spLocks noGrp="1"/>
          </p:cNvSpPr>
          <p:nvPr>
            <p:ph idx="1"/>
          </p:nvPr>
        </p:nvSpPr>
        <p:spPr>
          <a:xfrm>
            <a:off x="433137" y="490889"/>
            <a:ext cx="11415562" cy="5979696"/>
          </a:xfrm>
          <a:solidFill>
            <a:schemeClr val="bg1"/>
          </a:solidFill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</a:t>
            </a:r>
          </a:p>
          <a:p>
            <a:pPr>
              <a:buFont typeface="Wingdings 3" pitchFamily="18" charset="2"/>
              <a:buNone/>
            </a:pP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in obtaining satisfactory occlusion.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adequate contours for functional tongue and cheek contact. 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Unesthetic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display of metal at gingival margins.</a:t>
            </a:r>
          </a:p>
          <a:p>
            <a:endParaRPr lang="en-US" sz="2400" dirty="0"/>
          </a:p>
          <a:p>
            <a:endParaRPr lang="en-IN" sz="2400" dirty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075" y="3955984"/>
            <a:ext cx="360078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2"/>
          <p:cNvSpPr>
            <a:spLocks noGrp="1"/>
          </p:cNvSpPr>
          <p:nvPr>
            <p:ph type="title"/>
          </p:nvPr>
        </p:nvSpPr>
        <p:spPr>
          <a:xfrm>
            <a:off x="394635" y="304800"/>
            <a:ext cx="11425187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Resin teeth processed directly to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 bases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Content Placeholder 1"/>
          <p:cNvSpPr>
            <a:spLocks noGrp="1"/>
          </p:cNvSpPr>
          <p:nvPr>
            <p:ph idx="1"/>
          </p:nvPr>
        </p:nvSpPr>
        <p:spPr>
          <a:xfrm>
            <a:off x="481263" y="1713296"/>
            <a:ext cx="11425187" cy="415410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 established in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mouth and transferred to articulator.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 can be carved or processed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 acrylic resin of proper shade.</a:t>
            </a:r>
          </a:p>
          <a:p>
            <a:pPr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short,wide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narrow teeth may be created when necessary to fill spaces.</a:t>
            </a:r>
          </a:p>
          <a:p>
            <a:pPr>
              <a:buNone/>
            </a:pPr>
            <a:endParaRPr lang="en-IN" sz="2400" dirty="0">
              <a:latin typeface="Comic Sans MS" pitchFamily="66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924" y="1982002"/>
            <a:ext cx="321747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8683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TEETH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7" name="Content Placeholder 1"/>
          <p:cNvSpPr>
            <a:spLocks noGrp="1"/>
          </p:cNvSpPr>
          <p:nvPr>
            <p:ph idx="1"/>
          </p:nvPr>
        </p:nvSpPr>
        <p:spPr>
          <a:xfrm>
            <a:off x="567891" y="1371601"/>
            <a:ext cx="11078677" cy="5211761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400" dirty="0">
              <a:latin typeface="Comic Sans MS" pitchFamily="66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 a second molar tooth may be replaced as part of partial denture casting.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too limited for attachment of an artificial tooth.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used only to fill a space and to prevent tooth extrusion.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9572" y="3901440"/>
            <a:ext cx="3657600" cy="24835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4089"/>
            <a:ext cx="9144000" cy="11430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>
                <a:latin typeface="Britannic Bold" pitchFamily="34" charset="0"/>
              </a:rPr>
              <a:t>            </a:t>
            </a:r>
            <a:br>
              <a:rPr lang="en-US" sz="4000" dirty="0">
                <a:latin typeface="Britannic Bold" pitchFamily="34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DEFINITION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000066"/>
                </a:solidFill>
              </a:rPr>
            </a:br>
            <a:endParaRPr lang="en-IN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65" y="1397089"/>
            <a:ext cx="11194181" cy="1894751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>
                <a:latin typeface="Comic Sans MS" pitchFamily="66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Denture base is that part of the removable partial denture which rests on oral mucosa and to which teeth are attached”- GPT8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c1-preview.prosites.com/36115/wy/images/Removable%20Partial%20Dentures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89960"/>
            <a:ext cx="3429000" cy="3291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marketplace.dentalproductsreport.com/community/UserFiles/Ad-Photo-4854-1.jpg"/>
          <p:cNvPicPr>
            <a:picLocks noChangeAspect="1" noChangeArrowheads="1"/>
          </p:cNvPicPr>
          <p:nvPr/>
        </p:nvPicPr>
        <p:blipFill>
          <a:blip r:embed="rId3" cstate="print"/>
          <a:srcRect l="14815" t="18519" r="11111" b="16667"/>
          <a:stretch>
            <a:fillRect/>
          </a:stretch>
        </p:blipFill>
        <p:spPr bwMode="auto">
          <a:xfrm>
            <a:off x="1905000" y="3648076"/>
            <a:ext cx="3581400" cy="3133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8486-8800-8C7F-3E3A-24652D70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163"/>
          </a:xfrm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D6DA-E896-8E66-D702-3226DD255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6" y="1405288"/>
            <a:ext cx="11348186" cy="50875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developments- direct chemical bonding of acrylic resin to metal frame.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Investing alveolar &amp; gingival tissue replacement components can be attached without the use of loops, mesh or surface mechanical locks.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of metal framework- roughened with abrasives- Treated with vaporised silica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resin bonding agent is then applied.</a:t>
            </a:r>
          </a:p>
        </p:txBody>
      </p:sp>
    </p:spTree>
    <p:extLst>
      <p:ext uri="{BB962C8B-B14F-4D97-AF65-F5344CB8AC3E}">
        <p14:creationId xmlns:p14="http://schemas.microsoft.com/office/powerpoint/2010/main" val="2797888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9F6A-EBA5-521A-BC1E-A72CD760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3" y="385010"/>
            <a:ext cx="11300059" cy="61216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Triochemical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coating accomplishes a second method of fusing a microscopic layer of ceramic to metal.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Sandblasting metal framework with silica particles.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Silane added to ceramic-  Chemical bond between silicate layer &amp; denture base acrylic resin.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Denture base acrylic resins formulated with 4- Meta are also available &amp; provide mechanism of bonding acrylic resin to metal.</a:t>
            </a:r>
          </a:p>
        </p:txBody>
      </p:sp>
    </p:spTree>
    <p:extLst>
      <p:ext uri="{BB962C8B-B14F-4D97-AF65-F5344CB8AC3E}">
        <p14:creationId xmlns:p14="http://schemas.microsoft.com/office/powerpoint/2010/main" val="1047080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445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RELINING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39" name="Content Placeholder 1"/>
          <p:cNvSpPr>
            <a:spLocks noGrp="1"/>
          </p:cNvSpPr>
          <p:nvPr>
            <p:ph idx="1"/>
          </p:nvPr>
        </p:nvSpPr>
        <p:spPr>
          <a:xfrm>
            <a:off x="462013" y="1447800"/>
            <a:ext cx="11203806" cy="3505200"/>
          </a:xfrm>
          <a:solidFill>
            <a:schemeClr val="bg1"/>
          </a:solidFill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Distal extension base differs from tooth supported base-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of material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relined.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Acrylic resin denture base materials that can be relined are generally used.</a:t>
            </a:r>
          </a:p>
          <a:p>
            <a:endParaRPr lang="en-US" sz="2400" dirty="0"/>
          </a:p>
          <a:p>
            <a:endParaRPr lang="en-IN" sz="2400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 r="22893" b="10811"/>
          <a:stretch>
            <a:fillRect/>
          </a:stretch>
        </p:blipFill>
        <p:spPr bwMode="auto">
          <a:xfrm flipV="1">
            <a:off x="1981200" y="4076680"/>
            <a:ext cx="3602038" cy="247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582" y="4033242"/>
            <a:ext cx="3514618" cy="24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1360371" y="248478"/>
            <a:ext cx="8991600" cy="9445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- BREAKERS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9" name="Content Placeholder 1"/>
          <p:cNvSpPr>
            <a:spLocks noGrp="1"/>
          </p:cNvSpPr>
          <p:nvPr>
            <p:ph idx="1"/>
          </p:nvPr>
        </p:nvSpPr>
        <p:spPr>
          <a:xfrm>
            <a:off x="471637" y="1371601"/>
            <a:ext cx="11300059" cy="4525963"/>
          </a:xfrm>
          <a:solidFill>
            <a:schemeClr val="bg1"/>
          </a:solidFill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distal extension situations-rigid connection b/w denture base and supporting teeth account for the base movement without causing tooth or tissue damage. </a:t>
            </a:r>
          </a:p>
          <a:p>
            <a:pPr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stress breaking design.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Tapered, wrought wire retentive clasp-flexibility.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breaking-separating action of retaining elements from denture base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6" name="Picture 2" descr="C:\Documents and Settings\Dr. Niraj\My Documents\My Pictures\Picture14.png"/>
          <p:cNvPicPr>
            <a:picLocks noChangeAspect="1" noChangeArrowheads="1"/>
          </p:cNvPicPr>
          <p:nvPr/>
        </p:nvPicPr>
        <p:blipFill>
          <a:blip r:embed="rId2"/>
          <a:srcRect l="2023" t="1243" r="4899" b="900"/>
          <a:stretch>
            <a:fillRect/>
          </a:stretch>
        </p:blipFill>
        <p:spPr bwMode="auto">
          <a:xfrm>
            <a:off x="2743200" y="4267200"/>
            <a:ext cx="2912076" cy="234232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191001"/>
            <a:ext cx="2438400" cy="241389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2A99-126D-0278-1FE7-BA6A8E28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5" y="365760"/>
            <a:ext cx="11357811" cy="61216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 of clasp assembly-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Retentive clasp arms- engage undercuts on abutment tooth- tissue ward movement- min leverage to the abutment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Tapered, Wrought wire retentive clasp- Flexibility</a:t>
            </a:r>
          </a:p>
          <a:p>
            <a:pPr>
              <a:lnSpc>
                <a:spcPct val="150000"/>
              </a:lnSpc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as stress breaker between denture base &amp; abutment tooth.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50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20DA-B5A7-40D8-9406-45DADD3D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1C55-4052-49A4-9074-831B9DADD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components parts of the cast partial denture perform specific roles in providing </a:t>
            </a:r>
            <a:r>
              <a:rPr lang="en-US" dirty="0" err="1"/>
              <a:t>retention,stability</a:t>
            </a:r>
            <a:r>
              <a:rPr lang="en-US" dirty="0"/>
              <a:t> and support for the prosthesis.</a:t>
            </a:r>
          </a:p>
          <a:p>
            <a:r>
              <a:rPr lang="en-US" dirty="0"/>
              <a:t>Their judicious use also helps to preserve the health of the tissues. </a:t>
            </a:r>
          </a:p>
          <a:p>
            <a:r>
              <a:rPr lang="en-US" dirty="0"/>
              <a:t>Except the indirect retainer , all the other components are an integral part of almost every cast partial denture.</a:t>
            </a:r>
          </a:p>
          <a:p>
            <a:r>
              <a:rPr lang="en-US" dirty="0" err="1"/>
              <a:t>Hence,the</a:t>
            </a:r>
            <a:r>
              <a:rPr lang="en-US" dirty="0"/>
              <a:t> role of each </a:t>
            </a:r>
            <a:r>
              <a:rPr lang="en-US" dirty="0" err="1"/>
              <a:t>compoents</a:t>
            </a:r>
            <a:r>
              <a:rPr lang="en-US" dirty="0"/>
              <a:t> should be thoroughly understood to help design the partial denture for different clinical situations</a:t>
            </a:r>
          </a:p>
        </p:txBody>
      </p:sp>
    </p:spTree>
    <p:extLst>
      <p:ext uri="{BB962C8B-B14F-4D97-AF65-F5344CB8AC3E}">
        <p14:creationId xmlns:p14="http://schemas.microsoft.com/office/powerpoint/2010/main" val="1863977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921A-DE5F-447C-B1D8-3A3BB10D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C612-2CF8-4D46-8107-D5BF655D0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components parts of the cast partial denture perform specific roles in providing </a:t>
            </a:r>
            <a:r>
              <a:rPr lang="en-US" dirty="0" err="1"/>
              <a:t>retention,stability</a:t>
            </a:r>
            <a:r>
              <a:rPr lang="en-US" dirty="0"/>
              <a:t> and support for the prosthesis.</a:t>
            </a:r>
          </a:p>
          <a:p>
            <a:r>
              <a:rPr lang="en-US" dirty="0"/>
              <a:t>Their judicious use also helps to preserve the health of the tissues. </a:t>
            </a:r>
          </a:p>
          <a:p>
            <a:r>
              <a:rPr lang="en-US" dirty="0"/>
              <a:t>Except the indirect retainer , all the other components are an integral part of almost every cast partial denture.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2414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>
            <a:extLst>
              <a:ext uri="{FF2B5EF4-FFF2-40B4-BE49-F238E27FC236}">
                <a16:creationId xmlns:a16="http://schemas.microsoft.com/office/drawing/2014/main" id="{A2804E9B-2713-4E53-90B3-ABB55296A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References </a:t>
            </a:r>
          </a:p>
        </p:txBody>
      </p:sp>
      <p:sp>
        <p:nvSpPr>
          <p:cNvPr id="161795" name="Content Placeholder 2">
            <a:extLst>
              <a:ext uri="{FF2B5EF4-FFF2-40B4-BE49-F238E27FC236}">
                <a16:creationId xmlns:a16="http://schemas.microsoft.com/office/drawing/2014/main" id="{21CA942C-73E4-45C4-9A17-C78332A059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274764"/>
            <a:ext cx="8229600" cy="5221287"/>
          </a:xfrm>
        </p:spPr>
        <p:txBody>
          <a:bodyPr>
            <a:normAutofit fontScale="92500"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Removable partial prosthodontics 11</a:t>
            </a:r>
            <a:r>
              <a:rPr lang="en-US" altLang="en-US" baseline="30000">
                <a:solidFill>
                  <a:srgbClr val="FF0000"/>
                </a:solidFill>
              </a:rPr>
              <a:t>th</a:t>
            </a:r>
            <a:r>
              <a:rPr lang="en-US" altLang="en-US">
                <a:solidFill>
                  <a:srgbClr val="FF0000"/>
                </a:solidFill>
              </a:rPr>
              <a:t> edition Mc cracken</a:t>
            </a:r>
          </a:p>
          <a:p>
            <a:r>
              <a:rPr lang="en-US" altLang="en-US">
                <a:solidFill>
                  <a:srgbClr val="00B050"/>
                </a:solidFill>
              </a:rPr>
              <a:t>Clinical removable partial prosthodontics stewarts </a:t>
            </a:r>
          </a:p>
          <a:p>
            <a:r>
              <a:rPr lang="en-US" altLang="en-US">
                <a:solidFill>
                  <a:srgbClr val="FF0000"/>
                </a:solidFill>
              </a:rPr>
              <a:t>A color atlas of removable partial dentures J.C. Davenport ; R.M. Basker</a:t>
            </a:r>
          </a:p>
          <a:p>
            <a:r>
              <a:rPr lang="en-US" altLang="en-US">
                <a:solidFill>
                  <a:srgbClr val="00B050"/>
                </a:solidFill>
              </a:rPr>
              <a:t>Advanced Removable </a:t>
            </a:r>
            <a:r>
              <a:rPr lang="en-US" altLang="en-US" b="1">
                <a:solidFill>
                  <a:srgbClr val="00B050"/>
                </a:solidFill>
              </a:rPr>
              <a:t>Partial Dentures </a:t>
            </a:r>
            <a:r>
              <a:rPr lang="en-US" altLang="en-US">
                <a:solidFill>
                  <a:srgbClr val="00B050"/>
                </a:solidFill>
              </a:rPr>
              <a:t>James S. Brudvik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Arthur M. LaVere, and Arthur J. Krol, Selection of a maior connector for the extension-base removable partial denture JPD 1973;30,102-105</a:t>
            </a:r>
          </a:p>
          <a:p>
            <a:r>
              <a:rPr lang="en-US" altLang="en-US">
                <a:solidFill>
                  <a:srgbClr val="00B050"/>
                </a:solidFill>
              </a:rPr>
              <a:t>Davis Hendersonand Thomas E. Seward Design and force distribution with removable partial dentures: A progress report JPD 1967;17,350-364</a:t>
            </a:r>
            <a:r>
              <a:rPr lang="en-US" altLang="en-US"/>
              <a:t>.</a:t>
            </a:r>
          </a:p>
        </p:txBody>
      </p:sp>
      <p:sp>
        <p:nvSpPr>
          <p:cNvPr id="161796" name="Slide Number Placeholder 4">
            <a:extLst>
              <a:ext uri="{FF2B5EF4-FFF2-40B4-BE49-F238E27FC236}">
                <a16:creationId xmlns:a16="http://schemas.microsoft.com/office/drawing/2014/main" id="{290A8F8E-A4E7-40FE-B574-A081B6D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6AB9F2-C415-4C9E-B887-6D101F37A875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7338" y="1306631"/>
            <a:ext cx="11477324" cy="482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Adaptation To Tissues With Low Volume  </a:t>
            </a:r>
          </a:p>
          <a:p>
            <a:pPr>
              <a:lnSpc>
                <a:spcPct val="150000"/>
              </a:lnSpc>
              <a:buClr>
                <a:srgbClr val="660066"/>
              </a:buClr>
              <a:buSzPct val="150000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Change</a:t>
            </a:r>
          </a:p>
          <a:p>
            <a:pPr>
              <a:lnSpc>
                <a:spcPct val="150000"/>
              </a:lnSpc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Dense non irritating surface capable </a:t>
            </a:r>
          </a:p>
          <a:p>
            <a:pPr>
              <a:lnSpc>
                <a:spcPct val="150000"/>
              </a:lnSpc>
              <a:buClr>
                <a:srgbClr val="660066"/>
              </a:buClr>
              <a:buSzPct val="150000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of receiving &amp; maintaining a good finish.</a:t>
            </a:r>
          </a:p>
          <a:p>
            <a:pPr>
              <a:lnSpc>
                <a:spcPct val="150000"/>
              </a:lnSpc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Biocompatible </a:t>
            </a:r>
          </a:p>
          <a:p>
            <a:pPr>
              <a:lnSpc>
                <a:spcPct val="150000"/>
              </a:lnSpc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</a:t>
            </a:r>
          </a:p>
          <a:p>
            <a:pPr>
              <a:lnSpc>
                <a:spcPct val="150000"/>
              </a:lnSpc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specific gravity – Lightness in mouth </a:t>
            </a:r>
          </a:p>
          <a:p>
            <a:pPr>
              <a:lnSpc>
                <a:spcPct val="150000"/>
              </a:lnSpc>
              <a:buClr>
                <a:srgbClr val="660066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Esthetic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0"/>
            <a:ext cx="9144000" cy="146685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30000" lnSpcReduction="20000"/>
          </a:bodyPr>
          <a:lstStyle/>
          <a:p>
            <a:pPr algn="ctr" eaLnBrk="0" hangingPunct="0">
              <a:defRPr/>
            </a:pPr>
            <a:r>
              <a:rPr lang="en-US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              </a:t>
            </a:r>
            <a:br>
              <a:rPr lang="en-US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</a:br>
            <a:r>
              <a:rPr lang="en-US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ritannic Bold" pitchFamily="34" charset="0"/>
                <a:ea typeface="+mj-ea"/>
                <a:cs typeface="+mj-cs"/>
              </a:rPr>
              <a:t>           </a:t>
            </a:r>
            <a:r>
              <a:rPr lang="en-US" sz="1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IDEAL DENTURE BASE</a:t>
            </a:r>
            <a:br>
              <a:rPr lang="en-US" sz="6100" dirty="0">
                <a:latin typeface="Britannic Bold" pitchFamily="34" charset="0"/>
              </a:rPr>
            </a:br>
            <a:endParaRPr lang="en-IN" sz="61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ritannic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452387" y="1361976"/>
            <a:ext cx="9261107" cy="4832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  <a:buSzPct val="150000"/>
            </a:pPr>
            <a:r>
              <a:rPr lang="en-US" sz="2400" dirty="0">
                <a:latin typeface="Comic Sans MS" pitchFamily="66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Dimensional stability</a:t>
            </a:r>
          </a:p>
          <a:p>
            <a:pPr>
              <a:buClr>
                <a:srgbClr val="990099"/>
              </a:buClr>
              <a:buSzPct val="150000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Sufficient strength – Resistance to fracture</a:t>
            </a:r>
          </a:p>
          <a:p>
            <a:pPr>
              <a:buClr>
                <a:srgbClr val="990099"/>
              </a:buClr>
              <a:buSzPct val="150000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/distortion- Resist deformation</a:t>
            </a:r>
          </a:p>
          <a:p>
            <a:pPr>
              <a:buClr>
                <a:srgbClr val="990099"/>
              </a:buClr>
              <a:buSzPct val="150000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Self cleansing</a:t>
            </a: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Cost</a:t>
            </a: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Potential for future relining</a:t>
            </a:r>
          </a:p>
          <a:p>
            <a:pPr>
              <a:buClr>
                <a:srgbClr val="990099"/>
              </a:buClr>
              <a:buSzPct val="150000"/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9" name="Picture 8" descr="http://marketplace.dentalproductsreport.com/community/UserFiles/Ad-Photo-4854-1.jpg"/>
          <p:cNvPicPr>
            <a:picLocks noChangeAspect="1" noChangeArrowheads="1"/>
          </p:cNvPicPr>
          <p:nvPr/>
        </p:nvPicPr>
        <p:blipFill>
          <a:blip r:embed="rId2" cstate="print"/>
          <a:srcRect l="14815" t="18519" r="11111" b="16667"/>
          <a:stretch>
            <a:fillRect/>
          </a:stretch>
        </p:blipFill>
        <p:spPr bwMode="auto">
          <a:xfrm>
            <a:off x="6934200" y="-19050"/>
            <a:ext cx="28956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612810" y="1456059"/>
            <a:ext cx="11280809" cy="47241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Esthetics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and retain artificial teeth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in transfer of occlusal forces directly to abutment teeth through rests.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vertical and horizontal migration of remaining natural teeth.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undesirable food traps.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Stimulates the underlying tissue.</a:t>
            </a:r>
          </a:p>
          <a:p>
            <a:endParaRPr lang="en-IN" sz="2400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02129" y="0"/>
            <a:ext cx="11377061" cy="16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</a:p>
          <a:p>
            <a:pPr>
              <a:buFont typeface="Wingdings 3" pitchFamily="18" charset="2"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45763"/>
            <a:ext cx="9144000" cy="1020762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dirty="0">
                <a:latin typeface="Britannic Bold" pitchFamily="34" charset="0"/>
              </a:rPr>
              <a:t> </a:t>
            </a:r>
            <a:br>
              <a:rPr lang="en-US" dirty="0">
                <a:latin typeface="Britannic Bold" pitchFamily="34" charset="0"/>
              </a:rPr>
            </a:br>
            <a:endParaRPr lang="en-IN" dirty="0">
              <a:latin typeface="Britannic Bold" pitchFamily="34" charset="0"/>
            </a:endParaRP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905000" y="3962400"/>
            <a:ext cx="7391400" cy="2743200"/>
          </a:xfrm>
          <a:solidFill>
            <a:schemeClr val="bg1"/>
          </a:solidFill>
        </p:spPr>
        <p:txBody>
          <a:bodyPr rtlCol="0">
            <a:normAutofit fontScale="25000" lnSpcReduction="20000"/>
          </a:bodyPr>
          <a:lstStyle/>
          <a:p>
            <a:pPr>
              <a:buNone/>
              <a:defRPr/>
            </a:pPr>
            <a:r>
              <a:rPr lang="en-US" b="1" dirty="0">
                <a:solidFill>
                  <a:srgbClr val="000066"/>
                </a:solidFill>
              </a:rPr>
              <a:t>                   </a:t>
            </a:r>
          </a:p>
          <a:p>
            <a:pPr>
              <a:buNone/>
              <a:defRPr/>
            </a:pPr>
            <a:r>
              <a:rPr lang="en-US" sz="8000" b="1" dirty="0">
                <a:solidFill>
                  <a:srgbClr val="000066"/>
                </a:solidFill>
              </a:rPr>
              <a:t> </a:t>
            </a:r>
            <a:r>
              <a:rPr lang="en-US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-</a:t>
            </a:r>
          </a:p>
          <a:p>
            <a:pPr lvl="3">
              <a:buFont typeface="Wingdings" pitchFamily="2" charset="2"/>
              <a:buChar char="§"/>
              <a:defRPr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</a:p>
          <a:p>
            <a:pPr lvl="3">
              <a:buFont typeface="Wingdings" pitchFamily="2" charset="2"/>
              <a:buChar char="§"/>
              <a:defRPr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Co-Cr</a:t>
            </a:r>
          </a:p>
          <a:p>
            <a:pPr lvl="3">
              <a:buFont typeface="Wingdings" pitchFamily="2" charset="2"/>
              <a:buChar char="§"/>
              <a:defRPr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</a:t>
            </a:r>
          </a:p>
          <a:p>
            <a:pPr lvl="3">
              <a:buFont typeface="Wingdings" pitchFamily="2" charset="2"/>
              <a:buChar char="§"/>
              <a:defRPr/>
            </a:pP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Vitallium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US" sz="8600" dirty="0">
                <a:solidFill>
                  <a:srgbClr val="FF0000"/>
                </a:solidFill>
              </a:rPr>
              <a:t>                           </a:t>
            </a:r>
          </a:p>
          <a:p>
            <a:pPr>
              <a:defRPr/>
            </a:pPr>
            <a:endParaRPr lang="en-IN" sz="86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05000" y="1524001"/>
            <a:ext cx="7467600" cy="224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-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Acrylic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Polystyrene</a:t>
            </a:r>
          </a:p>
          <a:p>
            <a:pPr lvl="3">
              <a:buFont typeface="Wingdings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Valplast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 3" pitchFamily="18" charset="2"/>
              <a:buNone/>
            </a:pP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629401" y="4114801"/>
          <a:ext cx="3851275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hoto Editor Photo" r:id="rId3" imgW="2314286" imgH="1476190" progId="">
                  <p:embed/>
                </p:oleObj>
              </mc:Choice>
              <mc:Fallback>
                <p:oleObj name="Photo Editor Photo" r:id="rId3" imgW="2314286" imgH="1476190" progId="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51" t="5051" r="604" b="5717"/>
                      <a:stretch>
                        <a:fillRect/>
                      </a:stretch>
                    </p:blipFill>
                    <p:spPr bwMode="auto">
                      <a:xfrm>
                        <a:off x="6629401" y="4114801"/>
                        <a:ext cx="3851275" cy="2455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ttp://c1-preview.prosites.com/36115/wy/images/Removable%20Partial%20Dentures0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1" y="1219200"/>
            <a:ext cx="3032125" cy="2910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1752600" y="1447800"/>
            <a:ext cx="7086600" cy="193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Tooth supported partial dentures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Inadequate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interarch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1524000" y="3352800"/>
            <a:ext cx="6324600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details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2" name="Title 10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91440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METAL BASE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1828800" y="4114801"/>
            <a:ext cx="7162800" cy="2524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Designed with optimum extension</a:t>
            </a:r>
          </a:p>
          <a:p>
            <a:pPr>
              <a:buFont typeface="Wingdings" pitchFamily="2" charset="2"/>
              <a:buChar char="§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Thinner base than plastic resin</a:t>
            </a:r>
          </a:p>
          <a:p>
            <a:pPr>
              <a:buFont typeface="Wingdings" pitchFamily="2" charset="2"/>
              <a:buChar char="§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Avoid sharp margins</a:t>
            </a:r>
          </a:p>
          <a:p>
            <a:pPr>
              <a:buFont typeface="Wingdings" pitchFamily="2" charset="2"/>
              <a:buChar char="§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3" name="Picture 10" descr="http://www.tedsakamotodds.com/yahoo_site_admin/assets/images/RPD.9421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1" y="1828801"/>
            <a:ext cx="3672095" cy="275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5" name="Rectangle 11"/>
          <p:cNvSpPr>
            <a:spLocks noChangeArrowheads="1"/>
          </p:cNvSpPr>
          <p:nvPr/>
        </p:nvSpPr>
        <p:spPr bwMode="auto">
          <a:xfrm>
            <a:off x="1524000" y="1171877"/>
            <a:ext cx="73152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1689</Words>
  <Application>Microsoft Office PowerPoint</Application>
  <PresentationFormat>Widescreen</PresentationFormat>
  <Paragraphs>347</Paragraphs>
  <Slides>47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Rounded MT Bold</vt:lpstr>
      <vt:lpstr>Britannic Bold</vt:lpstr>
      <vt:lpstr>Calibri</vt:lpstr>
      <vt:lpstr>Calibri Light</vt:lpstr>
      <vt:lpstr>Comic Sans MS</vt:lpstr>
      <vt:lpstr>Times New Roman</vt:lpstr>
      <vt:lpstr>Wingdings</vt:lpstr>
      <vt:lpstr>Wingdings 3</vt:lpstr>
      <vt:lpstr>Office Theme</vt:lpstr>
      <vt:lpstr>Photo Editor Photo</vt:lpstr>
      <vt:lpstr>PowerPoint Presentation</vt:lpstr>
      <vt:lpstr>Specific Learning Objective</vt:lpstr>
      <vt:lpstr> CONTENTS</vt:lpstr>
      <vt:lpstr>                                     DEFINITION  </vt:lpstr>
      <vt:lpstr>PowerPoint Presentation</vt:lpstr>
      <vt:lpstr>PowerPoint Presentation</vt:lpstr>
      <vt:lpstr>PowerPoint Presentation</vt:lpstr>
      <vt:lpstr>                              TYPES  </vt:lpstr>
      <vt:lpstr>                        METAL BASE</vt:lpstr>
      <vt:lpstr>Metal Base - Advantages</vt:lpstr>
      <vt:lpstr>  Accuracy and permanence of form</vt:lpstr>
      <vt:lpstr>  Comparative tissue response</vt:lpstr>
      <vt:lpstr>    Thermal conductivity </vt:lpstr>
      <vt:lpstr>       Weight and bulk </vt:lpstr>
      <vt:lpstr>   Metal Base- Disadvantages</vt:lpstr>
      <vt:lpstr>ACRYLIC DENTURE BASE</vt:lpstr>
      <vt:lpstr>PowerPoint Presentation</vt:lpstr>
      <vt:lpstr>PowerPoint Presentation</vt:lpstr>
      <vt:lpstr>ACRYLIC DENTURE BASE- STRUCTURAL DETAILS</vt:lpstr>
      <vt:lpstr>VALPLAST </vt:lpstr>
      <vt:lpstr>PowerPoint Presentation</vt:lpstr>
      <vt:lpstr>PowerPoint Presentation</vt:lpstr>
      <vt:lpstr>PowerPoint Presentation</vt:lpstr>
      <vt:lpstr> Tooth Supported Partial Denture Base</vt:lpstr>
      <vt:lpstr> Distal extension partial denture base</vt:lpstr>
      <vt:lpstr>PowerPoint Presentation</vt:lpstr>
      <vt:lpstr>PowerPoint Presentation</vt:lpstr>
      <vt:lpstr>Methods of attaching denture base</vt:lpstr>
      <vt:lpstr>PowerPoint Presentation</vt:lpstr>
      <vt:lpstr>PowerPoint Presentation</vt:lpstr>
      <vt:lpstr>PowerPoint Presentation</vt:lpstr>
      <vt:lpstr>Methods Of Attaching Artificial Teeth</vt:lpstr>
      <vt:lpstr>  Porcelain or acrylic resin teeth attached with       acrylic resin</vt:lpstr>
      <vt:lpstr>PowerPoint Presentation</vt:lpstr>
      <vt:lpstr>Porcelain or resin tube teeth and facings cemented directly to metal bases.</vt:lpstr>
      <vt:lpstr>PowerPoint Presentation</vt:lpstr>
      <vt:lpstr>PowerPoint Presentation</vt:lpstr>
      <vt:lpstr>Resin teeth processed directly to  metal bases</vt:lpstr>
      <vt:lpstr>METAL TEETH</vt:lpstr>
      <vt:lpstr>CHEMICAL BONDING</vt:lpstr>
      <vt:lpstr>PowerPoint Presentation</vt:lpstr>
      <vt:lpstr>NEED FOR RELINING</vt:lpstr>
      <vt:lpstr>STRESS - BREAKERS</vt:lpstr>
      <vt:lpstr>PowerPoint Presentation</vt:lpstr>
      <vt:lpstr>summary</vt:lpstr>
      <vt:lpstr>Take home message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ankita</dc:creator>
  <cp:lastModifiedBy>dell</cp:lastModifiedBy>
  <cp:revision>15</cp:revision>
  <dcterms:created xsi:type="dcterms:W3CDTF">2022-05-03T07:19:00Z</dcterms:created>
  <dcterms:modified xsi:type="dcterms:W3CDTF">2022-09-24T09:13:11Z</dcterms:modified>
</cp:coreProperties>
</file>